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2" r:id="rId2"/>
    <p:sldId id="268" r:id="rId3"/>
    <p:sldId id="270" r:id="rId4"/>
    <p:sldId id="271" r:id="rId5"/>
    <p:sldId id="269" r:id="rId6"/>
    <p:sldId id="265" r:id="rId7"/>
    <p:sldId id="260" r:id="rId8"/>
    <p:sldId id="261" r:id="rId9"/>
    <p:sldId id="257" r:id="rId10"/>
    <p:sldId id="258" r:id="rId11"/>
    <p:sldId id="264" r:id="rId12"/>
    <p:sldId id="266" r:id="rId13"/>
    <p:sldId id="262" r:id="rId14"/>
    <p:sldId id="259" r:id="rId15"/>
    <p:sldId id="263" r:id="rId16"/>
    <p:sldId id="26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6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A4AF1-DD67-42B2-8BDC-BAAC045A6258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3795-565F-42B1-976E-40240F202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23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A4AF1-DD67-42B2-8BDC-BAAC045A6258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3795-565F-42B1-976E-40240F202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164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A4AF1-DD67-42B2-8BDC-BAAC045A6258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3795-565F-42B1-976E-40240F202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300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A4AF1-DD67-42B2-8BDC-BAAC045A6258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3795-565F-42B1-976E-40240F202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765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A4AF1-DD67-42B2-8BDC-BAAC045A6258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3795-565F-42B1-976E-40240F202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905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A4AF1-DD67-42B2-8BDC-BAAC045A6258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3795-565F-42B1-976E-40240F202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644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A4AF1-DD67-42B2-8BDC-BAAC045A6258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3795-565F-42B1-976E-40240F202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056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A4AF1-DD67-42B2-8BDC-BAAC045A6258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3795-565F-42B1-976E-40240F202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162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A4AF1-DD67-42B2-8BDC-BAAC045A6258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3795-565F-42B1-976E-40240F202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069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A4AF1-DD67-42B2-8BDC-BAAC045A6258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3795-565F-42B1-976E-40240F202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678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A4AF1-DD67-42B2-8BDC-BAAC045A6258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3795-565F-42B1-976E-40240F202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533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A4AF1-DD67-42B2-8BDC-BAAC045A6258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D3795-565F-42B1-976E-40240F202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8334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5911" y="1030514"/>
            <a:ext cx="7915702" cy="1262743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en-US" sz="6600" dirty="0"/>
              <a:t>MYELOID NEOPLASMS</a:t>
            </a:r>
            <a:endParaRPr lang="en-IN" sz="6600" dirty="0"/>
          </a:p>
        </p:txBody>
      </p:sp>
      <p:sp>
        <p:nvSpPr>
          <p:cNvPr id="3" name="TextBox 2"/>
          <p:cNvSpPr txBox="1"/>
          <p:nvPr/>
        </p:nvSpPr>
        <p:spPr>
          <a:xfrm>
            <a:off x="2685144" y="3802743"/>
            <a:ext cx="5776470" cy="123371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IN" sz="2400" dirty="0" err="1" smtClean="0"/>
              <a:t>Dr.</a:t>
            </a:r>
            <a:r>
              <a:rPr lang="en-IN" sz="2400" dirty="0" smtClean="0"/>
              <a:t> </a:t>
            </a:r>
            <a:r>
              <a:rPr lang="en-IN" sz="2400" dirty="0" err="1" smtClean="0"/>
              <a:t>Bindhusaran</a:t>
            </a:r>
            <a:r>
              <a:rPr lang="en-IN" sz="2400" dirty="0" smtClean="0"/>
              <a:t> M.D. (</a:t>
            </a:r>
            <a:r>
              <a:rPr lang="en-IN" sz="2400" dirty="0" err="1" smtClean="0"/>
              <a:t>Hom</a:t>
            </a:r>
            <a:r>
              <a:rPr lang="en-IN" sz="2400" dirty="0" smtClean="0"/>
              <a:t>.)</a:t>
            </a:r>
          </a:p>
          <a:p>
            <a:r>
              <a:rPr lang="en-IN" sz="2400" dirty="0" smtClean="0"/>
              <a:t>Assistant Professor</a:t>
            </a:r>
          </a:p>
          <a:p>
            <a:r>
              <a:rPr lang="en-IN" sz="2400" dirty="0" smtClean="0"/>
              <a:t>Department of Pathology &amp; Microbiology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6102972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LABORATORY FINDINGS: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4"/>
            <a:ext cx="8388741" cy="48283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I. BLOOD PICTURE: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>
                <a:solidFill>
                  <a:srgbClr val="FFFF00"/>
                </a:solidFill>
              </a:rPr>
              <a:t>1. </a:t>
            </a:r>
            <a:r>
              <a:rPr lang="en-US" dirty="0" err="1">
                <a:solidFill>
                  <a:srgbClr val="FFFF00"/>
                </a:solidFill>
              </a:rPr>
              <a:t>Anaemia</a:t>
            </a:r>
            <a:r>
              <a:rPr lang="en-US" dirty="0">
                <a:solidFill>
                  <a:srgbClr val="FFFF00"/>
                </a:solidFill>
              </a:rPr>
              <a:t>- </a:t>
            </a:r>
            <a:r>
              <a:rPr lang="en-US" dirty="0"/>
              <a:t>moderate degree , normocytic normochromic type , occasional </a:t>
            </a:r>
            <a:r>
              <a:rPr lang="en-US" dirty="0" err="1"/>
              <a:t>normoblast</a:t>
            </a:r>
            <a:r>
              <a:rPr lang="en-US" dirty="0"/>
              <a:t> present.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>
                <a:solidFill>
                  <a:srgbClr val="FFFF00"/>
                </a:solidFill>
              </a:rPr>
              <a:t>2. WBC </a:t>
            </a:r>
            <a:r>
              <a:rPr lang="en-US" dirty="0"/>
              <a:t>– </a:t>
            </a:r>
            <a:r>
              <a:rPr lang="en-US" dirty="0" err="1"/>
              <a:t>Leucocytosis</a:t>
            </a:r>
            <a:r>
              <a:rPr lang="en-US" dirty="0"/>
              <a:t> (</a:t>
            </a:r>
            <a:r>
              <a:rPr lang="en-US" dirty="0" err="1"/>
              <a:t>appr</a:t>
            </a:r>
            <a:r>
              <a:rPr lang="en-US" dirty="0"/>
              <a:t> 200,000/ µl or more at the time of presentation). Consist of 3 phases:    (a) chronic phase of </a:t>
            </a:r>
            <a:r>
              <a:rPr lang="en-US" dirty="0" smtClean="0"/>
              <a:t>CML – </a:t>
            </a:r>
            <a:r>
              <a:rPr lang="en-US" dirty="0" err="1" smtClean="0"/>
              <a:t>myeloblasts</a:t>
            </a:r>
            <a:r>
              <a:rPr lang="en-US" dirty="0" smtClean="0"/>
              <a:t> and basophil below 10%</a:t>
            </a:r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b) </a:t>
            </a:r>
            <a:r>
              <a:rPr lang="en-US" dirty="0" smtClean="0"/>
              <a:t>accelerated- </a:t>
            </a:r>
            <a:r>
              <a:rPr lang="en-US" dirty="0" err="1"/>
              <a:t>myeloblasts</a:t>
            </a:r>
            <a:r>
              <a:rPr lang="en-US" dirty="0"/>
              <a:t> and </a:t>
            </a:r>
            <a:r>
              <a:rPr lang="en-US" dirty="0" smtClean="0"/>
              <a:t>basophil 10 – 20 %   </a:t>
            </a:r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c) </a:t>
            </a:r>
            <a:r>
              <a:rPr lang="en-US" dirty="0" err="1"/>
              <a:t>blastic</a:t>
            </a:r>
            <a:r>
              <a:rPr lang="en-US" dirty="0"/>
              <a:t> </a:t>
            </a:r>
            <a:r>
              <a:rPr lang="en-US" dirty="0" smtClean="0"/>
              <a:t>phase - </a:t>
            </a:r>
            <a:r>
              <a:rPr lang="en-US" dirty="0" err="1"/>
              <a:t>myeloblasts</a:t>
            </a:r>
            <a:r>
              <a:rPr lang="en-US" dirty="0"/>
              <a:t> and basophil </a:t>
            </a:r>
            <a:r>
              <a:rPr lang="en-US" dirty="0" smtClean="0"/>
              <a:t>&gt; 20 </a:t>
            </a:r>
            <a:r>
              <a:rPr lang="en-US" dirty="0"/>
              <a:t>% 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     3. Platelets- </a:t>
            </a:r>
            <a:r>
              <a:rPr lang="en-US" dirty="0"/>
              <a:t>raised in half of the cases.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6501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3164" y="1624269"/>
            <a:ext cx="6151418" cy="4628943"/>
          </a:xfrm>
        </p:spPr>
      </p:pic>
    </p:spTree>
    <p:extLst>
      <p:ext uri="{BB962C8B-B14F-4D97-AF65-F5344CB8AC3E}">
        <p14:creationId xmlns:p14="http://schemas.microsoft.com/office/powerpoint/2010/main" val="4899032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9927" y="1825625"/>
            <a:ext cx="5804146" cy="4351338"/>
          </a:xfrm>
        </p:spPr>
      </p:pic>
    </p:spTree>
    <p:extLst>
      <p:ext uri="{BB962C8B-B14F-4D97-AF65-F5344CB8AC3E}">
        <p14:creationId xmlns:p14="http://schemas.microsoft.com/office/powerpoint/2010/main" val="38797629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II. BONE </a:t>
            </a:r>
            <a:r>
              <a:rPr lang="en-US" dirty="0"/>
              <a:t>MARROW EXAMINATION: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1.Cellularity-</a:t>
            </a:r>
            <a:r>
              <a:rPr lang="en-US" dirty="0" smtClean="0"/>
              <a:t> </a:t>
            </a:r>
            <a:r>
              <a:rPr lang="en-US" dirty="0" err="1"/>
              <a:t>hypercellularity</a:t>
            </a:r>
            <a:r>
              <a:rPr lang="en-US" dirty="0"/>
              <a:t> with total or partial replacement of fat spaces by proliferating myeloid cells. 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     2. Myeloid cells- </a:t>
            </a:r>
            <a:r>
              <a:rPr lang="en-US" dirty="0"/>
              <a:t>they predominate in the bone marrow with increased myeloid- </a:t>
            </a:r>
            <a:r>
              <a:rPr lang="en-US" dirty="0" err="1"/>
              <a:t>erythroid</a:t>
            </a:r>
            <a:r>
              <a:rPr lang="en-US" dirty="0"/>
              <a:t> ratio.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>
                <a:solidFill>
                  <a:srgbClr val="FFFF00"/>
                </a:solidFill>
              </a:rPr>
              <a:t>3. Erythropoiesis- </a:t>
            </a:r>
            <a:r>
              <a:rPr lang="en-US" dirty="0" err="1"/>
              <a:t>normoblastic</a:t>
            </a:r>
            <a:r>
              <a:rPr lang="en-US" dirty="0"/>
              <a:t> but there is reduction in </a:t>
            </a:r>
            <a:r>
              <a:rPr lang="en-US" dirty="0" err="1"/>
              <a:t>erythropoietic</a:t>
            </a:r>
            <a:r>
              <a:rPr lang="en-US" dirty="0"/>
              <a:t> cells.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     4. Megakaryocytes- </a:t>
            </a:r>
            <a:r>
              <a:rPr lang="en-US" dirty="0"/>
              <a:t>smaller in size than normal.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     5. </a:t>
            </a:r>
            <a:r>
              <a:rPr lang="en-US" dirty="0" err="1">
                <a:solidFill>
                  <a:srgbClr val="FFFF00"/>
                </a:solidFill>
              </a:rPr>
              <a:t>Cytogenetics</a:t>
            </a:r>
            <a:r>
              <a:rPr lang="en-US" dirty="0">
                <a:solidFill>
                  <a:srgbClr val="FFFF00"/>
                </a:solidFill>
              </a:rPr>
              <a:t>- </a:t>
            </a:r>
            <a:r>
              <a:rPr lang="en-US" dirty="0"/>
              <a:t>show Philadelphia chromosome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4523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III   CYTOCHEMISTRY:</a:t>
            </a:r>
            <a:br>
              <a:rPr lang="en-US" dirty="0"/>
            </a:b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Neutrophil alkaline </a:t>
            </a:r>
            <a:r>
              <a:rPr lang="en-US" dirty="0" smtClean="0"/>
              <a:t>phosphatase is reduced</a:t>
            </a:r>
          </a:p>
          <a:p>
            <a:pPr marL="0" indent="0">
              <a:buNone/>
            </a:pPr>
            <a:r>
              <a:rPr lang="en-US" b="1" dirty="0" smtClean="0"/>
              <a:t>IV. Other findings </a:t>
            </a:r>
          </a:p>
          <a:p>
            <a:r>
              <a:rPr lang="en-US" dirty="0" smtClean="0"/>
              <a:t>Elevated serum uric acid</a:t>
            </a:r>
          </a:p>
          <a:p>
            <a:r>
              <a:rPr lang="en-US" dirty="0" smtClean="0"/>
              <a:t>Elevated serum B12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5125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POLYCYTHEMIA VERA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clonal disorder characterized by increased production of all myeloid elements result in </a:t>
            </a:r>
            <a:r>
              <a:rPr lang="en-US" dirty="0" err="1" smtClean="0"/>
              <a:t>pancytosis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7229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pathogenesis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tyrosin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272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MYELOID NEOPLASMS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myeloid neoplasms has following 5 </a:t>
            </a:r>
            <a:r>
              <a:rPr lang="en-US" dirty="0" smtClean="0"/>
              <a:t>groups</a:t>
            </a:r>
          </a:p>
          <a:p>
            <a:r>
              <a:rPr lang="en-US" dirty="0"/>
              <a:t>I. Myeloproliferative diseases</a:t>
            </a:r>
            <a:br>
              <a:rPr lang="en-US" dirty="0"/>
            </a:br>
            <a:r>
              <a:rPr lang="en-US" dirty="0"/>
              <a:t>II. Myelodysplastic/myeloproliferative diseases</a:t>
            </a:r>
            <a:br>
              <a:rPr lang="en-US" dirty="0"/>
            </a:br>
            <a:r>
              <a:rPr lang="en-US" dirty="0"/>
              <a:t>III. Myelodysplastic syndrome (MDS)</a:t>
            </a:r>
            <a:br>
              <a:rPr lang="en-US" dirty="0"/>
            </a:br>
            <a:r>
              <a:rPr lang="en-US" dirty="0"/>
              <a:t>IV. Acute myeloid </a:t>
            </a:r>
            <a:r>
              <a:rPr lang="en-US" dirty="0" err="1"/>
              <a:t>leukaemia</a:t>
            </a:r>
            <a:r>
              <a:rPr lang="en-US" dirty="0"/>
              <a:t> (AML)</a:t>
            </a:r>
            <a:br>
              <a:rPr lang="en-US" dirty="0"/>
            </a:br>
            <a:r>
              <a:rPr lang="en-US" dirty="0"/>
              <a:t>V. Acute </a:t>
            </a:r>
            <a:r>
              <a:rPr lang="en-US" dirty="0" err="1"/>
              <a:t>biphenotypic</a:t>
            </a:r>
            <a:r>
              <a:rPr lang="en-US" dirty="0"/>
              <a:t> </a:t>
            </a:r>
            <a:r>
              <a:rPr lang="en-US" dirty="0" err="1"/>
              <a:t>leukaemia</a:t>
            </a:r>
            <a:r>
              <a:rPr lang="en-US" dirty="0"/>
              <a:t> </a:t>
            </a:r>
            <a:br>
              <a:rPr lang="en-US" dirty="0"/>
            </a:b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604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MYELOPROLIFERATIVE DISEASE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8515350" cy="4926867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myeloproliferative disorders are a group of </a:t>
            </a:r>
            <a:r>
              <a:rPr lang="en-US" dirty="0" smtClean="0"/>
              <a:t>neoplastic proliferation </a:t>
            </a:r>
            <a:r>
              <a:rPr lang="en-US" dirty="0"/>
              <a:t>of multipotent </a:t>
            </a:r>
            <a:r>
              <a:rPr lang="en-US" dirty="0" err="1"/>
              <a:t>haematopoietic</a:t>
            </a:r>
            <a:r>
              <a:rPr lang="en-US" dirty="0"/>
              <a:t> stem cells. </a:t>
            </a:r>
            <a:r>
              <a:rPr lang="en-US" dirty="0" smtClean="0"/>
              <a:t>Besides their </a:t>
            </a:r>
            <a:r>
              <a:rPr lang="en-US" dirty="0"/>
              <a:t>common </a:t>
            </a:r>
            <a:r>
              <a:rPr lang="en-US" dirty="0" smtClean="0"/>
              <a:t>stem </a:t>
            </a:r>
            <a:r>
              <a:rPr lang="en-US" dirty="0"/>
              <a:t>cell origin, these disorders are </a:t>
            </a:r>
            <a:r>
              <a:rPr lang="en-US" dirty="0" smtClean="0"/>
              <a:t>closely related</a:t>
            </a:r>
          </a:p>
          <a:p>
            <a:r>
              <a:rPr lang="en-US" dirty="0" err="1"/>
              <a:t>Te</a:t>
            </a:r>
            <a:r>
              <a:rPr lang="en-US" dirty="0"/>
              <a:t> WHO </a:t>
            </a:r>
            <a:r>
              <a:rPr lang="en-US" dirty="0" err="1"/>
              <a:t>classifcation</a:t>
            </a:r>
            <a:r>
              <a:rPr lang="en-US" dirty="0"/>
              <a:t> of myeloproliferative </a:t>
            </a:r>
            <a:r>
              <a:rPr lang="en-US" dirty="0" smtClean="0"/>
              <a:t>disorders includes </a:t>
            </a:r>
            <a:r>
              <a:rPr lang="en-US" dirty="0"/>
              <a:t>7 types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904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I. </a:t>
            </a:r>
            <a:r>
              <a:rPr lang="en-US"/>
              <a:t>MYELOPROLIFERATIVE DISEASES</a:t>
            </a:r>
            <a:br>
              <a:rPr lang="en-US"/>
            </a:b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8346538" cy="5032375"/>
          </a:xfrm>
        </p:spPr>
        <p:txBody>
          <a:bodyPr>
            <a:normAutofit/>
          </a:bodyPr>
          <a:lstStyle/>
          <a:p>
            <a:r>
              <a:rPr lang="en-US" dirty="0" smtClean="0"/>
              <a:t>1</a:t>
            </a:r>
            <a:r>
              <a:rPr lang="en-US" dirty="0"/>
              <a:t>. Chronic myeloid </a:t>
            </a:r>
            <a:r>
              <a:rPr lang="en-US" dirty="0" err="1"/>
              <a:t>leukaemia</a:t>
            </a:r>
            <a:r>
              <a:rPr lang="en-US" dirty="0"/>
              <a:t> (CML), {</a:t>
            </a:r>
            <a:r>
              <a:rPr lang="en-US" dirty="0" err="1"/>
              <a:t>Ph</a:t>
            </a:r>
            <a:r>
              <a:rPr lang="en-US" dirty="0"/>
              <a:t> chromosome t(9;22</a:t>
            </a:r>
            <a:r>
              <a:rPr lang="en-US" dirty="0" smtClean="0"/>
              <a:t>) (</a:t>
            </a:r>
            <a:r>
              <a:rPr lang="en-US" dirty="0"/>
              <a:t>q34;11), BCR/ABL-positive}</a:t>
            </a:r>
          </a:p>
          <a:p>
            <a:r>
              <a:rPr lang="en-US" dirty="0"/>
              <a:t>2. Chronic neutrophilic </a:t>
            </a:r>
            <a:r>
              <a:rPr lang="en-US" dirty="0" err="1"/>
              <a:t>leukaemia</a:t>
            </a:r>
            <a:endParaRPr lang="en-US" dirty="0"/>
          </a:p>
          <a:p>
            <a:r>
              <a:rPr lang="en-US" dirty="0"/>
              <a:t>3. Chronic eosinophilic </a:t>
            </a:r>
            <a:r>
              <a:rPr lang="en-US" dirty="0" err="1"/>
              <a:t>leukaemia</a:t>
            </a:r>
            <a:r>
              <a:rPr lang="en-US" dirty="0"/>
              <a:t>/ </a:t>
            </a:r>
            <a:r>
              <a:rPr lang="en-US" dirty="0" err="1" smtClean="0"/>
              <a:t>hypereosinophilic</a:t>
            </a:r>
            <a:r>
              <a:rPr lang="en-US" dirty="0" smtClean="0"/>
              <a:t> syndrome</a:t>
            </a:r>
            <a:endParaRPr lang="en-US" dirty="0"/>
          </a:p>
          <a:p>
            <a:r>
              <a:rPr lang="en-US" dirty="0"/>
              <a:t>4. Chronic idiopathic </a:t>
            </a:r>
            <a:r>
              <a:rPr lang="en-US" dirty="0" err="1"/>
              <a:t>myelofbrosis</a:t>
            </a:r>
            <a:endParaRPr lang="en-US" dirty="0"/>
          </a:p>
          <a:p>
            <a:r>
              <a:rPr lang="en-US" dirty="0"/>
              <a:t>5. </a:t>
            </a:r>
            <a:r>
              <a:rPr lang="en-US" dirty="0" err="1"/>
              <a:t>Polycythaemia</a:t>
            </a:r>
            <a:r>
              <a:rPr lang="en-US" dirty="0"/>
              <a:t> </a:t>
            </a:r>
            <a:r>
              <a:rPr lang="en-US" dirty="0" err="1"/>
              <a:t>vera</a:t>
            </a:r>
            <a:r>
              <a:rPr lang="en-US" dirty="0"/>
              <a:t> (PV)</a:t>
            </a:r>
          </a:p>
          <a:p>
            <a:r>
              <a:rPr lang="en-US" dirty="0"/>
              <a:t>6. Essential </a:t>
            </a:r>
            <a:r>
              <a:rPr lang="en-US" dirty="0" err="1"/>
              <a:t>thrombocythaemia</a:t>
            </a:r>
            <a:r>
              <a:rPr lang="en-US" dirty="0"/>
              <a:t> (ET)</a:t>
            </a:r>
          </a:p>
          <a:p>
            <a:r>
              <a:rPr lang="en-US" dirty="0"/>
              <a:t>7. Chronic myeloproliferative disease, </a:t>
            </a:r>
            <a:r>
              <a:rPr lang="en-US" dirty="0" err="1"/>
              <a:t>unclassifable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986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79828"/>
            <a:ext cx="7886700" cy="984738"/>
          </a:xfrm>
        </p:spPr>
        <p:txBody>
          <a:bodyPr>
            <a:normAutofit/>
          </a:bodyPr>
          <a:lstStyle/>
          <a:p>
            <a:r>
              <a:rPr lang="en-US" sz="3000" b="1" dirty="0"/>
              <a:t>CHRONIC MYELOID LEUKEMIA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96948" y="1139484"/>
            <a:ext cx="8947052" cy="5570806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3200" dirty="0"/>
              <a:t>DEFINITION (WHO):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200" dirty="0"/>
              <a:t>           It is established by identification of the clone of </a:t>
            </a:r>
            <a:r>
              <a:rPr lang="en-US" sz="3200" dirty="0" err="1"/>
              <a:t>haematopoietic</a:t>
            </a:r>
            <a:r>
              <a:rPr lang="en-US" sz="3200" dirty="0"/>
              <a:t> stem cell that possesses the balanced reciprocal translocation between chromosomes 9 and 22, forming Philadelphia chromosome.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200" dirty="0"/>
              <a:t>            The t (9;22) </a:t>
            </a:r>
            <a:r>
              <a:rPr lang="en-US" sz="3200" dirty="0" smtClean="0"/>
              <a:t>.The </a:t>
            </a:r>
            <a:r>
              <a:rPr lang="en-US" sz="3200" dirty="0"/>
              <a:t>fusion product so formed is termed “</a:t>
            </a:r>
            <a:r>
              <a:rPr lang="en-US" sz="3200" dirty="0" smtClean="0"/>
              <a:t>Philadelphia </a:t>
            </a:r>
            <a:r>
              <a:rPr lang="en-US" sz="3200" dirty="0"/>
              <a:t>chromosome t (</a:t>
            </a:r>
            <a:r>
              <a:rPr lang="en-US" sz="3200"/>
              <a:t>9;22</a:t>
            </a:r>
            <a:r>
              <a:rPr lang="en-US" sz="3200" smtClean="0"/>
              <a:t>), </a:t>
            </a:r>
            <a:r>
              <a:rPr lang="en-US" sz="3200" dirty="0"/>
              <a:t>BCR/ ABL” which should be positive for making the diagnosis of CML. </a:t>
            </a:r>
          </a:p>
        </p:txBody>
      </p:sp>
    </p:spTree>
    <p:extLst>
      <p:ext uri="{BB962C8B-B14F-4D97-AF65-F5344CB8AC3E}">
        <p14:creationId xmlns:p14="http://schemas.microsoft.com/office/powerpoint/2010/main" val="4051273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philadelphia</a:t>
            </a:r>
            <a:r>
              <a:rPr lang="en-US" dirty="0">
                <a:solidFill>
                  <a:schemeClr val="bg1"/>
                </a:solidFill>
              </a:rPr>
              <a:t> chromosome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3337" y="1825625"/>
            <a:ext cx="3077325" cy="4351338"/>
          </a:xfrm>
        </p:spPr>
      </p:pic>
    </p:spTree>
    <p:extLst>
      <p:ext uri="{BB962C8B-B14F-4D97-AF65-F5344CB8AC3E}">
        <p14:creationId xmlns:p14="http://schemas.microsoft.com/office/powerpoint/2010/main" val="1762636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PATHOPHYSIOLOGY: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4"/>
            <a:ext cx="8388741" cy="4842461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 smtClean="0"/>
              <a:t>BCR </a:t>
            </a:r>
            <a:r>
              <a:rPr lang="en-US" dirty="0"/>
              <a:t>fusion product brings about following functional changes: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  (1) ABL protein is activated to function as a tyrosine kinase enzyme that in turn activates other kinases which </a:t>
            </a:r>
            <a:r>
              <a:rPr lang="en-US" dirty="0">
                <a:solidFill>
                  <a:srgbClr val="FFFF00"/>
                </a:solidFill>
              </a:rPr>
              <a:t>inhibit apoptosis.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  (2) Ability of ABL to act as </a:t>
            </a:r>
            <a:r>
              <a:rPr lang="en-US" dirty="0">
                <a:solidFill>
                  <a:srgbClr val="FFFF00"/>
                </a:solidFill>
              </a:rPr>
              <a:t>DNA- binding protein</a:t>
            </a:r>
            <a:r>
              <a:rPr lang="en-US" dirty="0"/>
              <a:t> is altered.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  (3) </a:t>
            </a:r>
            <a:r>
              <a:rPr lang="en-US" dirty="0">
                <a:solidFill>
                  <a:srgbClr val="FFFF00"/>
                </a:solidFill>
              </a:rPr>
              <a:t>Binding of ABL to actin microfilaments</a:t>
            </a:r>
            <a:r>
              <a:rPr lang="en-US" dirty="0"/>
              <a:t> of the cytoskeleton is increased.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543755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PATHOPHYSIOLOGY: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609" y="1195754"/>
            <a:ext cx="9017391" cy="566224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/>
              <a:t>Exact mechanism of progression of CML to the </a:t>
            </a:r>
            <a:r>
              <a:rPr lang="en-US" dirty="0" err="1"/>
              <a:t>blastic</a:t>
            </a:r>
            <a:r>
              <a:rPr lang="en-US" dirty="0"/>
              <a:t> phase is unclear but following mechanisms may be involved: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  (1) Structural alterations in </a:t>
            </a:r>
            <a:r>
              <a:rPr lang="en-US" dirty="0" err="1"/>
              <a:t>tumour</a:t>
            </a:r>
            <a:r>
              <a:rPr lang="en-US" dirty="0"/>
              <a:t> suppressor p53 gene.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  (2) Structural alteration in </a:t>
            </a:r>
            <a:r>
              <a:rPr lang="en-US" dirty="0" err="1"/>
              <a:t>tumour</a:t>
            </a:r>
            <a:r>
              <a:rPr lang="en-US" dirty="0"/>
              <a:t> suppressor RB gene.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  (3) Alterations in RAS oncogene.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  (4) Alterations in MYC oncogene.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  (5) Release of cytokine IL- 1BETA.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  (6) </a:t>
            </a:r>
            <a:r>
              <a:rPr lang="en-US" dirty="0" err="1"/>
              <a:t>Fuctional</a:t>
            </a:r>
            <a:r>
              <a:rPr lang="en-US" dirty="0"/>
              <a:t> inactivation of </a:t>
            </a:r>
            <a:r>
              <a:rPr lang="en-US" dirty="0" err="1"/>
              <a:t>tumour</a:t>
            </a:r>
            <a:r>
              <a:rPr lang="en-US" dirty="0"/>
              <a:t> suppressor protein, phosphatase A2.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0331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CLINICAL FEATURES: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1883568"/>
            <a:ext cx="8515350" cy="497443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The onset is generally insidious. Both sexes are equally affected. </a:t>
            </a:r>
          </a:p>
          <a:p>
            <a:pPr marL="0" indent="0">
              <a:buNone/>
            </a:pPr>
            <a:r>
              <a:rPr lang="en-US" dirty="0"/>
              <a:t>   Common presenting manifestations are:</a:t>
            </a:r>
          </a:p>
          <a:p>
            <a:pPr marL="342900" indent="-342900">
              <a:buAutoNum type="arabicPeriod"/>
            </a:pPr>
            <a:r>
              <a:rPr lang="en-US" dirty="0" err="1"/>
              <a:t>Anaemia</a:t>
            </a:r>
            <a:endParaRPr lang="en-US" dirty="0"/>
          </a:p>
          <a:p>
            <a:pPr marL="342900" indent="-342900">
              <a:buAutoNum type="arabicPeriod"/>
            </a:pPr>
            <a:r>
              <a:rPr lang="en-US" dirty="0" err="1"/>
              <a:t>Hypermetabolism</a:t>
            </a:r>
            <a:r>
              <a:rPr lang="en-US" dirty="0"/>
              <a:t>- weight loss, lassitude, anorexia, night sweats. </a:t>
            </a:r>
          </a:p>
          <a:p>
            <a:pPr marL="342900" indent="-342900">
              <a:buAutoNum type="arabicPeriod"/>
            </a:pPr>
            <a:r>
              <a:rPr lang="en-US" dirty="0"/>
              <a:t> </a:t>
            </a:r>
            <a:r>
              <a:rPr lang="en-US" dirty="0" err="1"/>
              <a:t>Spleenomegaly</a:t>
            </a:r>
            <a:r>
              <a:rPr lang="en-US" dirty="0"/>
              <a:t>- always present, frequently massive.</a:t>
            </a:r>
          </a:p>
          <a:p>
            <a:pPr marL="342900" indent="-342900">
              <a:buAutoNum type="arabicPeriod"/>
            </a:pPr>
            <a:r>
              <a:rPr lang="en-US" dirty="0"/>
              <a:t> Bleeding tendencies- epistaxis, menorrhagia, </a:t>
            </a:r>
            <a:r>
              <a:rPr lang="en-US" dirty="0" err="1"/>
              <a:t>haematomas</a:t>
            </a:r>
            <a:r>
              <a:rPr lang="en-US" dirty="0"/>
              <a:t>.</a:t>
            </a:r>
          </a:p>
          <a:p>
            <a:pPr marL="342900" indent="-342900">
              <a:buAutoNum type="arabicPeriod"/>
            </a:pPr>
            <a:r>
              <a:rPr lang="en-US" dirty="0"/>
              <a:t> Less common features – gout, visual disturbance</a:t>
            </a:r>
          </a:p>
          <a:p>
            <a:pPr marL="342900" indent="-342900">
              <a:buAutoNum type="arabicPeriod"/>
            </a:pPr>
            <a:r>
              <a:rPr lang="en-US" dirty="0"/>
              <a:t> Juvenile CML- associated with </a:t>
            </a:r>
            <a:r>
              <a:rPr lang="en-US" dirty="0" err="1"/>
              <a:t>lymphnode</a:t>
            </a:r>
            <a:r>
              <a:rPr lang="en-US" dirty="0"/>
              <a:t> enlargement.</a:t>
            </a:r>
          </a:p>
          <a:p>
            <a:pPr marL="0" indent="0">
              <a:buNone/>
            </a:pP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16415931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156</TotalTime>
  <Words>628</Words>
  <Application>Microsoft Office PowerPoint</Application>
  <PresentationFormat>On-screen Show (4:3)</PresentationFormat>
  <Paragraphs>69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PowerPoint Presentation</vt:lpstr>
      <vt:lpstr>MYELOID NEOPLASMS</vt:lpstr>
      <vt:lpstr>MYELOPROLIFERATIVE DISEASE</vt:lpstr>
      <vt:lpstr>I. MYELOPROLIFERATIVE DISEASES </vt:lpstr>
      <vt:lpstr>CHRONIC MYELOID LEUKEMIA</vt:lpstr>
      <vt:lpstr>philadelphia chromosome</vt:lpstr>
      <vt:lpstr>PATHOPHYSIOLOGY: </vt:lpstr>
      <vt:lpstr>PATHOPHYSIOLOGY: </vt:lpstr>
      <vt:lpstr>CLINICAL FEATURES:</vt:lpstr>
      <vt:lpstr>LABORATORY FINDINGS:</vt:lpstr>
      <vt:lpstr>PowerPoint Presentation</vt:lpstr>
      <vt:lpstr>PowerPoint Presentation</vt:lpstr>
      <vt:lpstr>II. BONE MARROW EXAMINATION: </vt:lpstr>
      <vt:lpstr>III   CYTOCHEMISTRY: </vt:lpstr>
      <vt:lpstr>POLYCYTHEMIA VERA</vt:lpstr>
      <vt:lpstr>pathogenesis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CHRONIC MYELOID LEUKEMIA</dc:title>
  <dc:creator>MY PC</dc:creator>
  <cp:lastModifiedBy>Lib Lab One</cp:lastModifiedBy>
  <cp:revision>21</cp:revision>
  <dcterms:created xsi:type="dcterms:W3CDTF">2015-11-18T15:29:10Z</dcterms:created>
  <dcterms:modified xsi:type="dcterms:W3CDTF">2019-09-23T07:31:25Z</dcterms:modified>
</cp:coreProperties>
</file>